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317436" y="2193055"/>
            <a:ext cx="8217084" cy="8255862"/>
            <a:chOff x="0" y="0"/>
            <a:chExt cx="10956112" cy="11007816"/>
          </a:xfrm>
        </p:grpSpPr>
        <p:sp>
          <p:nvSpPr>
            <p:cNvPr name="TextBox 3" id="3"/>
            <p:cNvSpPr txBox="true"/>
            <p:nvPr/>
          </p:nvSpPr>
          <p:spPr>
            <a:xfrm rot="0">
              <a:off x="0" y="1368999"/>
              <a:ext cx="10956112" cy="8205259"/>
            </a:xfrm>
            <a:prstGeom prst="rect">
              <a:avLst/>
            </a:prstGeom>
          </p:spPr>
          <p:txBody>
            <a:bodyPr anchor="t" rtlCol="false" tIns="0" lIns="0" bIns="0" rIns="0">
              <a:spAutoFit/>
            </a:bodyPr>
            <a:lstStyle/>
            <a:p>
              <a:pPr>
                <a:lnSpc>
                  <a:spcPts val="8000"/>
                </a:lnSpc>
              </a:pPr>
              <a:r>
                <a:rPr lang="en-US" sz="8000">
                  <a:solidFill>
                    <a:srgbClr val="F7B4A7"/>
                  </a:solidFill>
                  <a:latin typeface="Clear Sans Bold"/>
                </a:rPr>
                <a:t>HANDWRITTEN RECOGNITION USING GENARATIVE ADVERSIAL NETWORKS </a:t>
              </a:r>
            </a:p>
          </p:txBody>
        </p:sp>
        <p:sp>
          <p:nvSpPr>
            <p:cNvPr name="TextBox 4" id="4"/>
            <p:cNvSpPr txBox="true"/>
            <p:nvPr/>
          </p:nvSpPr>
          <p:spPr>
            <a:xfrm rot="0">
              <a:off x="0" y="-47625"/>
              <a:ext cx="10956112" cy="525145"/>
            </a:xfrm>
            <a:prstGeom prst="rect">
              <a:avLst/>
            </a:prstGeom>
          </p:spPr>
          <p:txBody>
            <a:bodyPr anchor="t" rtlCol="false" tIns="0" lIns="0" bIns="0" rIns="0">
              <a:spAutoFit/>
            </a:bodyPr>
            <a:lstStyle/>
            <a:p>
              <a:pPr>
                <a:lnSpc>
                  <a:spcPts val="3359"/>
                </a:lnSpc>
              </a:pPr>
            </a:p>
          </p:txBody>
        </p:sp>
        <p:sp>
          <p:nvSpPr>
            <p:cNvPr name="TextBox 5" id="5"/>
            <p:cNvSpPr txBox="true"/>
            <p:nvPr/>
          </p:nvSpPr>
          <p:spPr>
            <a:xfrm rot="0">
              <a:off x="0" y="10256187"/>
              <a:ext cx="10956112" cy="751628"/>
            </a:xfrm>
            <a:prstGeom prst="rect">
              <a:avLst/>
            </a:prstGeom>
          </p:spPr>
          <p:txBody>
            <a:bodyPr anchor="t" rtlCol="false" tIns="0" lIns="0" bIns="0" rIns="0">
              <a:spAutoFit/>
            </a:bodyPr>
            <a:lstStyle/>
            <a:p>
              <a:pPr>
                <a:lnSpc>
                  <a:spcPts val="4759"/>
                </a:lnSpc>
              </a:pP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2304585" y="633203"/>
            <a:ext cx="5772591" cy="1731645"/>
          </a:xfrm>
          <a:prstGeom prst="rect">
            <a:avLst/>
          </a:prstGeom>
        </p:spPr>
        <p:txBody>
          <a:bodyPr anchor="t" rtlCol="false" tIns="0" lIns="0" bIns="0" rIns="0">
            <a:spAutoFit/>
          </a:bodyPr>
          <a:lstStyle/>
          <a:p>
            <a:pPr>
              <a:lnSpc>
                <a:spcPts val="6719"/>
              </a:lnSpc>
            </a:pPr>
            <a:r>
              <a:rPr lang="en-US" sz="6399">
                <a:solidFill>
                  <a:srgbClr val="000000"/>
                </a:solidFill>
                <a:latin typeface="Clear Sans Bold"/>
              </a:rPr>
              <a:t>PROBLEM STATEMENT :</a:t>
            </a:r>
          </a:p>
        </p:txBody>
      </p:sp>
      <p:sp>
        <p:nvSpPr>
          <p:cNvPr name="TextBox 3" id="3"/>
          <p:cNvSpPr txBox="true"/>
          <p:nvPr/>
        </p:nvSpPr>
        <p:spPr>
          <a:xfrm rot="0">
            <a:off x="285629" y="4285858"/>
            <a:ext cx="18002371" cy="2809501"/>
          </a:xfrm>
          <a:prstGeom prst="rect">
            <a:avLst/>
          </a:prstGeom>
        </p:spPr>
        <p:txBody>
          <a:bodyPr anchor="t" rtlCol="false" tIns="0" lIns="0" bIns="0" rIns="0">
            <a:spAutoFit/>
          </a:bodyPr>
          <a:lstStyle/>
          <a:p>
            <a:pPr algn="just">
              <a:lnSpc>
                <a:spcPts val="3259"/>
              </a:lnSpc>
            </a:pPr>
            <a:r>
              <a:rPr lang="en-US" sz="1801">
                <a:solidFill>
                  <a:srgbClr val="000000"/>
                </a:solidFill>
                <a:latin typeface="Canva Sans"/>
              </a:rPr>
              <a:t>A problem statement in handwritten recognition could be formulated as follows:</a:t>
            </a:r>
          </a:p>
          <a:p>
            <a:pPr algn="just">
              <a:lnSpc>
                <a:spcPts val="3259"/>
              </a:lnSpc>
            </a:pPr>
          </a:p>
          <a:p>
            <a:pPr algn="just">
              <a:lnSpc>
                <a:spcPts val="3259"/>
              </a:lnSpc>
            </a:pPr>
            <a:r>
              <a:rPr lang="en-US" sz="1801">
                <a:solidFill>
                  <a:srgbClr val="000000"/>
                </a:solidFill>
                <a:latin typeface="Canva Sans"/>
              </a:rPr>
              <a:t>"Developing a robust system for handwritten recognition poses several challenges, including variability in writing styles, varying degrees of legibility, and the presence of noise or distortions in handwritten text. The goal of this project is to design and implement a deep learning-based model capable of accurately and efficiently recognizing handwritten characters, digits, or words from diverse datasets. The system should be able to handle real-world scenarios such as different writing styles, varying pen pressures, and imperfect writing surfaces. Additionally, the model should be optimized for real-time performance to enable seamless integration into applications such as digital note-taking, document processing, and gesture recognition."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sp>
        <p:nvSpPr>
          <p:cNvPr name="TextBox 3" id="3"/>
          <p:cNvSpPr txBox="true"/>
          <p:nvPr/>
        </p:nvSpPr>
        <p:spPr>
          <a:xfrm rot="0">
            <a:off x="9144000" y="484796"/>
            <a:ext cx="7960801" cy="1873796"/>
          </a:xfrm>
          <a:prstGeom prst="rect">
            <a:avLst/>
          </a:prstGeom>
        </p:spPr>
        <p:txBody>
          <a:bodyPr anchor="t" rtlCol="false" tIns="0" lIns="0" bIns="0" rIns="0">
            <a:spAutoFit/>
          </a:bodyPr>
          <a:lstStyle/>
          <a:p>
            <a:pPr>
              <a:lnSpc>
                <a:spcPts val="7316"/>
              </a:lnSpc>
            </a:pPr>
            <a:r>
              <a:rPr lang="en-US" sz="6967">
                <a:solidFill>
                  <a:srgbClr val="000000"/>
                </a:solidFill>
                <a:latin typeface="Clear Sans"/>
              </a:rPr>
              <a:t>PROPOSED SYSTEM:</a:t>
            </a:r>
          </a:p>
        </p:txBody>
      </p:sp>
      <p:sp>
        <p:nvSpPr>
          <p:cNvPr name="TextBox 4" id="4"/>
          <p:cNvSpPr txBox="true"/>
          <p:nvPr/>
        </p:nvSpPr>
        <p:spPr>
          <a:xfrm rot="0">
            <a:off x="8779042" y="3299306"/>
            <a:ext cx="7931497" cy="35807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Data Collection and Preprocessing</a:t>
            </a:r>
          </a:p>
          <a:p>
            <a:pPr algn="just" marL="734059" indent="-367030" lvl="1">
              <a:lnSpc>
                <a:spcPts val="4759"/>
              </a:lnSpc>
              <a:buFont typeface="Arial"/>
              <a:buChar char="•"/>
            </a:pPr>
            <a:r>
              <a:rPr lang="en-US" sz="3399">
                <a:solidFill>
                  <a:srgbClr val="000000"/>
                </a:solidFill>
                <a:latin typeface="Canva Sans"/>
              </a:rPr>
              <a:t>Generator network</a:t>
            </a:r>
          </a:p>
          <a:p>
            <a:pPr algn="just" marL="734059" indent="-367030" lvl="1">
              <a:lnSpc>
                <a:spcPts val="4759"/>
              </a:lnSpc>
              <a:buFont typeface="Arial"/>
              <a:buChar char="•"/>
            </a:pPr>
            <a:r>
              <a:rPr lang="en-US" sz="3399">
                <a:solidFill>
                  <a:srgbClr val="000000"/>
                </a:solidFill>
                <a:latin typeface="Canva Sans"/>
              </a:rPr>
              <a:t>Discriminator Network </a:t>
            </a:r>
          </a:p>
          <a:p>
            <a:pPr algn="just" marL="734059" indent="-367030" lvl="1">
              <a:lnSpc>
                <a:spcPts val="4759"/>
              </a:lnSpc>
              <a:buFont typeface="Arial"/>
              <a:buChar char="•"/>
            </a:pPr>
            <a:r>
              <a:rPr lang="en-US" sz="3399">
                <a:solidFill>
                  <a:srgbClr val="000000"/>
                </a:solidFill>
                <a:latin typeface="Canva Sans"/>
              </a:rPr>
              <a:t>Training Process</a:t>
            </a:r>
          </a:p>
          <a:p>
            <a:pPr algn="just" marL="734059" indent="-367030" lvl="1">
              <a:lnSpc>
                <a:spcPts val="4759"/>
              </a:lnSpc>
              <a:buFont typeface="Arial"/>
              <a:buChar char="•"/>
            </a:pPr>
            <a:r>
              <a:rPr lang="en-US" sz="3399">
                <a:solidFill>
                  <a:srgbClr val="000000"/>
                </a:solidFill>
                <a:latin typeface="Canva Sans"/>
              </a:rPr>
              <a:t>Evaluation and validation</a:t>
            </a:r>
          </a:p>
          <a:p>
            <a:pPr algn="just" marL="734059" indent="-367030" lvl="1">
              <a:lnSpc>
                <a:spcPts val="4759"/>
              </a:lnSpc>
              <a:buFont typeface="Arial"/>
              <a:buChar char="•"/>
            </a:pPr>
            <a:r>
              <a:rPr lang="en-US" sz="3399">
                <a:solidFill>
                  <a:srgbClr val="000000"/>
                </a:solidFill>
                <a:latin typeface="Canva Sans"/>
              </a:rPr>
              <a:t>Integration and deployment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0" y="159703"/>
            <a:ext cx="1042605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System Approach:</a:t>
            </a:r>
          </a:p>
        </p:txBody>
      </p:sp>
      <p:sp>
        <p:nvSpPr>
          <p:cNvPr name="TextBox 3" id="3"/>
          <p:cNvSpPr txBox="true"/>
          <p:nvPr/>
        </p:nvSpPr>
        <p:spPr>
          <a:xfrm rot="0">
            <a:off x="0" y="2849548"/>
            <a:ext cx="804351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Hardware Requirements:</a:t>
            </a:r>
          </a:p>
        </p:txBody>
      </p:sp>
      <p:sp>
        <p:nvSpPr>
          <p:cNvPr name="TextBox 4" id="4"/>
          <p:cNvSpPr txBox="true"/>
          <p:nvPr/>
        </p:nvSpPr>
        <p:spPr>
          <a:xfrm rot="0">
            <a:off x="-186111" y="4889168"/>
            <a:ext cx="8415737" cy="35807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rPr>
              <a:t>High performance cpu</a:t>
            </a:r>
          </a:p>
          <a:p>
            <a:pPr algn="just" marL="734059" indent="-367030" lvl="1">
              <a:lnSpc>
                <a:spcPts val="4759"/>
              </a:lnSpc>
              <a:buFont typeface="Arial"/>
              <a:buChar char="•"/>
            </a:pPr>
            <a:r>
              <a:rPr lang="en-US" sz="3399">
                <a:solidFill>
                  <a:srgbClr val="FFFFFF"/>
                </a:solidFill>
                <a:latin typeface="Canva Sans"/>
              </a:rPr>
              <a:t>Gpu accelerator with Cuda support for deep learning computation </a:t>
            </a:r>
          </a:p>
          <a:p>
            <a:pPr algn="just" marL="734059" indent="-367030" lvl="1">
              <a:lnSpc>
                <a:spcPts val="4759"/>
              </a:lnSpc>
              <a:buFont typeface="Arial"/>
              <a:buChar char="•"/>
            </a:pPr>
            <a:r>
              <a:rPr lang="en-US" sz="3399">
                <a:solidFill>
                  <a:srgbClr val="FFFFFF"/>
                </a:solidFill>
                <a:latin typeface="Canva Sans"/>
              </a:rPr>
              <a:t>RAM and storage capacity</a:t>
            </a:r>
          </a:p>
          <a:p>
            <a:pPr algn="just" marL="734059" indent="-367030" lvl="1">
              <a:lnSpc>
                <a:spcPts val="4759"/>
              </a:lnSpc>
              <a:buFont typeface="Arial"/>
              <a:buChar char="•"/>
            </a:pPr>
            <a:r>
              <a:rPr lang="en-US" sz="3399">
                <a:solidFill>
                  <a:srgbClr val="FFFFFF"/>
                </a:solidFill>
                <a:latin typeface="Canva Sans"/>
              </a:rPr>
              <a:t>High speed network</a:t>
            </a:r>
          </a:p>
          <a:p>
            <a:pPr algn="just" marL="734059" indent="-367030" lvl="1">
              <a:lnSpc>
                <a:spcPts val="4759"/>
              </a:lnSpc>
              <a:buFont typeface="Arial"/>
              <a:buChar char="•"/>
            </a:pPr>
            <a:r>
              <a:rPr lang="en-US" sz="3399">
                <a:solidFill>
                  <a:srgbClr val="FFFFFF"/>
                </a:solidFill>
                <a:latin typeface="Canva Sans"/>
              </a:rPr>
              <a:t>Fast storage </a:t>
            </a:r>
          </a:p>
        </p:txBody>
      </p:sp>
      <p:sp>
        <p:nvSpPr>
          <p:cNvPr name="TextBox 5" id="5"/>
          <p:cNvSpPr txBox="true"/>
          <p:nvPr/>
        </p:nvSpPr>
        <p:spPr>
          <a:xfrm rot="0">
            <a:off x="9464675" y="2849548"/>
            <a:ext cx="779462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Software Requirements:</a:t>
            </a:r>
          </a:p>
        </p:txBody>
      </p:sp>
      <p:sp>
        <p:nvSpPr>
          <p:cNvPr name="TextBox 6" id="6"/>
          <p:cNvSpPr txBox="true"/>
          <p:nvPr/>
        </p:nvSpPr>
        <p:spPr>
          <a:xfrm rot="0">
            <a:off x="9912796" y="4889168"/>
            <a:ext cx="7346504" cy="35807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rPr>
              <a:t>Deep Learning Frameworks</a:t>
            </a:r>
          </a:p>
          <a:p>
            <a:pPr algn="just" marL="734059" indent="-367030" lvl="1">
              <a:lnSpc>
                <a:spcPts val="4759"/>
              </a:lnSpc>
              <a:buFont typeface="Arial"/>
              <a:buChar char="•"/>
            </a:pPr>
            <a:r>
              <a:rPr lang="en-US" sz="3399">
                <a:solidFill>
                  <a:srgbClr val="FFFFFF"/>
                </a:solidFill>
                <a:latin typeface="Canva Sans"/>
              </a:rPr>
              <a:t>Python Programming Language:</a:t>
            </a:r>
          </a:p>
          <a:p>
            <a:pPr algn="just" marL="734059" indent="-367030" lvl="1">
              <a:lnSpc>
                <a:spcPts val="4759"/>
              </a:lnSpc>
              <a:buFont typeface="Arial"/>
              <a:buChar char="•"/>
            </a:pPr>
            <a:r>
              <a:rPr lang="en-US" sz="3399">
                <a:solidFill>
                  <a:srgbClr val="FFFFFF"/>
                </a:solidFill>
                <a:latin typeface="Canva Sans"/>
              </a:rPr>
              <a:t>Image Processing Libraries</a:t>
            </a:r>
          </a:p>
          <a:p>
            <a:pPr algn="just" marL="734059" indent="-367030" lvl="1">
              <a:lnSpc>
                <a:spcPts val="4759"/>
              </a:lnSpc>
              <a:buFont typeface="Arial"/>
              <a:buChar char="•"/>
            </a:pPr>
            <a:r>
              <a:rPr lang="en-US" sz="3399">
                <a:solidFill>
                  <a:srgbClr val="FFFFFF"/>
                </a:solidFill>
                <a:latin typeface="Canva Sans"/>
              </a:rPr>
              <a:t>OpenCV</a:t>
            </a:r>
          </a:p>
          <a:p>
            <a:pPr algn="just" marL="734059" indent="-367030" lvl="1">
              <a:lnSpc>
                <a:spcPts val="4759"/>
              </a:lnSpc>
              <a:buFont typeface="Arial"/>
              <a:buChar char="•"/>
            </a:pPr>
            <a:r>
              <a:rPr lang="en-US" sz="3399">
                <a:solidFill>
                  <a:srgbClr val="FFFFFF"/>
                </a:solidFill>
                <a:latin typeface="Canva Sans"/>
              </a:rPr>
              <a:t>PIL (Python Imaging Library)</a:t>
            </a:r>
          </a:p>
          <a:p>
            <a:pPr algn="just" marL="734059" indent="-367030" lvl="1">
              <a:lnSpc>
                <a:spcPts val="4759"/>
              </a:lnSpc>
              <a:buFont typeface="Arial"/>
              <a:buChar char="•"/>
            </a:pPr>
            <a:r>
              <a:rPr lang="en-US" sz="3399">
                <a:solidFill>
                  <a:srgbClr val="FFFFFF"/>
                </a:solidFill>
                <a:latin typeface="Canva Sans"/>
              </a:rPr>
              <a:t>Development Environment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516120"/>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99975" y="159703"/>
            <a:ext cx="744001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ALGORITHM:</a:t>
            </a:r>
          </a:p>
        </p:txBody>
      </p:sp>
      <p:sp>
        <p:nvSpPr>
          <p:cNvPr name="TextBox 5" id="5"/>
          <p:cNvSpPr txBox="true"/>
          <p:nvPr/>
        </p:nvSpPr>
        <p:spPr>
          <a:xfrm rot="0">
            <a:off x="5438899" y="2408237"/>
            <a:ext cx="7410202" cy="887095"/>
          </a:xfrm>
          <a:prstGeom prst="rect">
            <a:avLst/>
          </a:prstGeom>
        </p:spPr>
        <p:txBody>
          <a:bodyPr anchor="t" rtlCol="false" tIns="0" lIns="0" bIns="0" rIns="0">
            <a:spAutoFit/>
          </a:bodyPr>
          <a:lstStyle/>
          <a:p>
            <a:pPr algn="just" marL="1122679" indent="-561340" lvl="1">
              <a:lnSpc>
                <a:spcPts val="7279"/>
              </a:lnSpc>
              <a:buAutoNum type="arabicPeriod" startAt="1"/>
            </a:pPr>
            <a:r>
              <a:rPr lang="en-US" sz="5199">
                <a:solidFill>
                  <a:srgbClr val="000000"/>
                </a:solidFill>
                <a:latin typeface="Canva Sans Bold"/>
              </a:rPr>
              <a:t>Data Preprocessing</a:t>
            </a:r>
          </a:p>
        </p:txBody>
      </p:sp>
      <p:sp>
        <p:nvSpPr>
          <p:cNvPr name="TextBox 6" id="6"/>
          <p:cNvSpPr txBox="true"/>
          <p:nvPr/>
        </p:nvSpPr>
        <p:spPr>
          <a:xfrm rot="0">
            <a:off x="6799975" y="3697748"/>
            <a:ext cx="9915543" cy="632459"/>
          </a:xfrm>
          <a:prstGeom prst="rect">
            <a:avLst/>
          </a:prstGeom>
        </p:spPr>
        <p:txBody>
          <a:bodyPr anchor="t" rtlCol="false" tIns="0" lIns="0" bIns="0" rIns="0">
            <a:spAutoFit/>
          </a:bodyPr>
          <a:lstStyle/>
          <a:p>
            <a:pPr algn="ctr">
              <a:lnSpc>
                <a:spcPts val="2580"/>
              </a:lnSpc>
            </a:pPr>
            <a:r>
              <a:rPr lang="en-US" sz="1843">
                <a:solidFill>
                  <a:srgbClr val="000000"/>
                </a:solidFill>
                <a:latin typeface="Canva Sans"/>
              </a:rPr>
              <a:t>Standardize image sizes, apply normalization techniques, and remove noise or artifacts from the dataset.</a:t>
            </a:r>
          </a:p>
        </p:txBody>
      </p:sp>
      <p:sp>
        <p:nvSpPr>
          <p:cNvPr name="TextBox 7" id="7"/>
          <p:cNvSpPr txBox="true"/>
          <p:nvPr/>
        </p:nvSpPr>
        <p:spPr>
          <a:xfrm rot="0">
            <a:off x="5908005" y="4256405"/>
            <a:ext cx="694109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2.Generator Network:</a:t>
            </a:r>
          </a:p>
        </p:txBody>
      </p:sp>
      <p:sp>
        <p:nvSpPr>
          <p:cNvPr name="TextBox 8" id="8"/>
          <p:cNvSpPr txBox="true"/>
          <p:nvPr/>
        </p:nvSpPr>
        <p:spPr>
          <a:xfrm rot="0">
            <a:off x="6799975" y="5133975"/>
            <a:ext cx="8211977" cy="628650"/>
          </a:xfrm>
          <a:prstGeom prst="rect">
            <a:avLst/>
          </a:prstGeom>
        </p:spPr>
        <p:txBody>
          <a:bodyPr anchor="t" rtlCol="false" tIns="0" lIns="0" bIns="0" rIns="0">
            <a:spAutoFit/>
          </a:bodyPr>
          <a:lstStyle/>
          <a:p>
            <a:pPr algn="ctr">
              <a:lnSpc>
                <a:spcPts val="2564"/>
              </a:lnSpc>
            </a:pPr>
            <a:r>
              <a:rPr lang="en-US" sz="1831">
                <a:solidFill>
                  <a:srgbClr val="000000"/>
                </a:solidFill>
                <a:latin typeface="Canva Sans"/>
              </a:rPr>
              <a:t>Define the architecture of the generator network, typically using convolutional layers.</a:t>
            </a:r>
          </a:p>
        </p:txBody>
      </p:sp>
      <p:sp>
        <p:nvSpPr>
          <p:cNvPr name="TextBox 9" id="9"/>
          <p:cNvSpPr txBox="true"/>
          <p:nvPr/>
        </p:nvSpPr>
        <p:spPr>
          <a:xfrm rot="0">
            <a:off x="5908005" y="5667375"/>
            <a:ext cx="8086725" cy="887095"/>
          </a:xfrm>
          <a:prstGeom prst="rect">
            <a:avLst/>
          </a:prstGeom>
        </p:spPr>
        <p:txBody>
          <a:bodyPr anchor="t" rtlCol="false" tIns="0" lIns="0" bIns="0" rIns="0">
            <a:spAutoFit/>
          </a:bodyPr>
          <a:lstStyle/>
          <a:p>
            <a:pPr algn="ctr">
              <a:lnSpc>
                <a:spcPts val="7279"/>
              </a:lnSpc>
            </a:pPr>
            <a:r>
              <a:rPr lang="en-US" sz="5199">
                <a:solidFill>
                  <a:srgbClr val="000000">
                    <a:alpha val="89804"/>
                  </a:srgbClr>
                </a:solidFill>
                <a:latin typeface="Canva Sans Bold"/>
              </a:rPr>
              <a:t>3.Discriminator Network:</a:t>
            </a:r>
          </a:p>
        </p:txBody>
      </p:sp>
      <p:sp>
        <p:nvSpPr>
          <p:cNvPr name="TextBox 10" id="10"/>
          <p:cNvSpPr txBox="true"/>
          <p:nvPr/>
        </p:nvSpPr>
        <p:spPr>
          <a:xfrm rot="0">
            <a:off x="6594378" y="6535420"/>
            <a:ext cx="12509446" cy="403017"/>
          </a:xfrm>
          <a:prstGeom prst="rect">
            <a:avLst/>
          </a:prstGeom>
        </p:spPr>
        <p:txBody>
          <a:bodyPr anchor="t" rtlCol="false" tIns="0" lIns="0" bIns="0" rIns="0">
            <a:spAutoFit/>
          </a:bodyPr>
          <a:lstStyle/>
          <a:p>
            <a:pPr algn="ctr">
              <a:lnSpc>
                <a:spcPts val="3381"/>
              </a:lnSpc>
            </a:pPr>
            <a:r>
              <a:rPr lang="en-US" sz="2415">
                <a:solidFill>
                  <a:srgbClr val="000000"/>
                </a:solidFill>
                <a:latin typeface="Canva Sans"/>
              </a:rPr>
              <a:t>Define the architecture of the discriminator network, also using convolutional layers.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01805" y="1519555"/>
            <a:ext cx="17284390" cy="71812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4.Adversarial Training:</a:t>
            </a:r>
          </a:p>
          <a:p>
            <a:pPr algn="ctr">
              <a:lnSpc>
                <a:spcPts val="4759"/>
              </a:lnSpc>
            </a:pPr>
            <a:r>
              <a:rPr lang="en-US" sz="3399">
                <a:solidFill>
                  <a:srgbClr val="000000"/>
                </a:solidFill>
                <a:latin typeface="Canva Sans"/>
              </a:rPr>
              <a:t>Train the generator and discriminator networks alternately in an adversarial manner.</a:t>
            </a:r>
          </a:p>
          <a:p>
            <a:pPr algn="ctr">
              <a:lnSpc>
                <a:spcPts val="4759"/>
              </a:lnSpc>
            </a:pPr>
            <a:r>
              <a:rPr lang="en-US" sz="3399">
                <a:solidFill>
                  <a:srgbClr val="000000"/>
                </a:solidFill>
                <a:latin typeface="Canva Sans"/>
              </a:rPr>
              <a:t>5.Evaluation and Validation:</a:t>
            </a:r>
          </a:p>
          <a:p>
            <a:pPr algn="ctr">
              <a:lnSpc>
                <a:spcPts val="4759"/>
              </a:lnSpc>
            </a:pPr>
            <a:r>
              <a:rPr lang="en-US" sz="3399">
                <a:solidFill>
                  <a:srgbClr val="000000"/>
                </a:solidFill>
                <a:latin typeface="Canva Sans"/>
              </a:rPr>
              <a:t>Evaluate the performance of the trained GAN model using metrics such as inception score or FID.</a:t>
            </a:r>
          </a:p>
          <a:p>
            <a:pPr algn="ctr">
              <a:lnSpc>
                <a:spcPts val="4759"/>
              </a:lnSpc>
            </a:pPr>
            <a:r>
              <a:rPr lang="en-US" sz="3399">
                <a:solidFill>
                  <a:srgbClr val="000000"/>
                </a:solidFill>
                <a:latin typeface="Canva Sans"/>
              </a:rPr>
              <a:t>6.Integration and Deployment:I</a:t>
            </a:r>
          </a:p>
          <a:p>
            <a:pPr algn="ctr">
              <a:lnSpc>
                <a:spcPts val="4759"/>
              </a:lnSpc>
            </a:pPr>
            <a:r>
              <a:rPr lang="en-US" sz="3399">
                <a:solidFill>
                  <a:srgbClr val="000000"/>
                </a:solidFill>
                <a:latin typeface="Canva Sans"/>
              </a:rPr>
              <a:t>ntegrate the trained GAN model into applications requiring handwritten recognition, such as document processing or digital note-taking.</a:t>
            </a:r>
          </a:p>
          <a:p>
            <a:pPr algn="ctr">
              <a:lnSpc>
                <a:spcPts val="4759"/>
              </a:lnSpc>
            </a:pPr>
            <a:r>
              <a:rPr lang="en-US" sz="3399">
                <a:solidFill>
                  <a:srgbClr val="000000"/>
                </a:solidFill>
                <a:latin typeface="Canva Sans"/>
              </a:rPr>
              <a:t>7.Feedback Loop and Improvement:</a:t>
            </a:r>
          </a:p>
          <a:p>
            <a:pPr algn="ctr">
              <a:lnSpc>
                <a:spcPts val="4759"/>
              </a:lnSpc>
            </a:pPr>
            <a:r>
              <a:rPr lang="en-US" sz="3399">
                <a:solidFill>
                  <a:srgbClr val="000000"/>
                </a:solidFill>
                <a:latin typeface="Canva Sans"/>
              </a:rPr>
              <a:t>Gather feedback from end-users and system performance metrics to identify areas for improvement.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3867267" y="-373905"/>
            <a:ext cx="4743003" cy="4251455"/>
          </a:xfrm>
          <a:custGeom>
            <a:avLst/>
            <a:gdLst/>
            <a:ahLst/>
            <a:cxnLst/>
            <a:rect r="r" b="b" t="t" l="l"/>
            <a:pathLst>
              <a:path h="4251455" w="4743003">
                <a:moveTo>
                  <a:pt x="0" y="0"/>
                </a:moveTo>
                <a:lnTo>
                  <a:pt x="4743003" y="0"/>
                </a:lnTo>
                <a:lnTo>
                  <a:pt x="4743003" y="4251455"/>
                </a:lnTo>
                <a:lnTo>
                  <a:pt x="0" y="4251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398" y="629603"/>
            <a:ext cx="13622869" cy="883920"/>
          </a:xfrm>
          <a:prstGeom prst="rect">
            <a:avLst/>
          </a:prstGeom>
        </p:spPr>
        <p:txBody>
          <a:bodyPr anchor="t" rtlCol="false" tIns="0" lIns="0" bIns="0" rIns="0">
            <a:spAutoFit/>
          </a:bodyPr>
          <a:lstStyle/>
          <a:p>
            <a:pPr algn="l" marL="0" indent="0" lvl="0">
              <a:lnSpc>
                <a:spcPts val="6719"/>
              </a:lnSpc>
            </a:pPr>
            <a:r>
              <a:rPr lang="en-US" sz="6399">
                <a:solidFill>
                  <a:srgbClr val="000000"/>
                </a:solidFill>
                <a:latin typeface="Clear Sans Bold"/>
              </a:rPr>
              <a:t>Deployment:</a:t>
            </a:r>
          </a:p>
        </p:txBody>
      </p:sp>
      <p:sp>
        <p:nvSpPr>
          <p:cNvPr name="TextBox 4" id="4"/>
          <p:cNvSpPr txBox="true"/>
          <p:nvPr/>
        </p:nvSpPr>
        <p:spPr>
          <a:xfrm rot="0">
            <a:off x="0" y="3277235"/>
            <a:ext cx="18288000" cy="5981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1.Model Training:</a:t>
            </a:r>
          </a:p>
          <a:p>
            <a:pPr algn="ctr">
              <a:lnSpc>
                <a:spcPts val="4759"/>
              </a:lnSpc>
            </a:pPr>
            <a:r>
              <a:rPr lang="en-US" sz="3399">
                <a:solidFill>
                  <a:srgbClr val="000000"/>
                </a:solidFill>
                <a:latin typeface="Canva Sans"/>
              </a:rPr>
              <a:t>Train the GAN model on a dataset of handwritten samples using the algorithm outlined earlier. </a:t>
            </a:r>
          </a:p>
          <a:p>
            <a:pPr algn="ctr">
              <a:lnSpc>
                <a:spcPts val="4759"/>
              </a:lnSpc>
            </a:pPr>
            <a:r>
              <a:rPr lang="en-US" sz="3399">
                <a:solidFill>
                  <a:srgbClr val="000000"/>
                </a:solidFill>
                <a:latin typeface="Canva Sans"/>
              </a:rPr>
              <a:t>2.Model Evaluation:</a:t>
            </a:r>
          </a:p>
          <a:p>
            <a:pPr algn="ctr">
              <a:lnSpc>
                <a:spcPts val="4759"/>
              </a:lnSpc>
            </a:pPr>
            <a:r>
              <a:rPr lang="en-US" sz="3399">
                <a:solidFill>
                  <a:srgbClr val="000000"/>
                </a:solidFill>
                <a:latin typeface="Canva Sans"/>
              </a:rPr>
              <a:t>Evaluate the trained GAN model using validation datasets and appropriate evaluation metrics to ensure that it generates realistic handwritten images.</a:t>
            </a:r>
          </a:p>
          <a:p>
            <a:pPr algn="ctr">
              <a:lnSpc>
                <a:spcPts val="4759"/>
              </a:lnSpc>
            </a:pPr>
            <a:r>
              <a:rPr lang="en-US" sz="3399">
                <a:solidFill>
                  <a:srgbClr val="000000"/>
                </a:solidFill>
                <a:latin typeface="Canva Sans"/>
              </a:rPr>
              <a:t>3.Integration:</a:t>
            </a:r>
          </a:p>
          <a:p>
            <a:pPr algn="ctr">
              <a:lnSpc>
                <a:spcPts val="4759"/>
              </a:lnSpc>
            </a:pPr>
            <a:r>
              <a:rPr lang="en-US" sz="3399">
                <a:solidFill>
                  <a:srgbClr val="000000"/>
                </a:solidFill>
                <a:latin typeface="Canva Sans"/>
              </a:rPr>
              <a:t>Integrate the trained GAN model into the target application or system where handwritten recognition is needed. This may involve developing APIs, libraries, or modules to interact with the model.</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947854" y="1219517"/>
            <a:ext cx="17340146" cy="71812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4.Scalability :</a:t>
            </a:r>
          </a:p>
          <a:p>
            <a:pPr algn="ctr">
              <a:lnSpc>
                <a:spcPts val="4759"/>
              </a:lnSpc>
            </a:pPr>
            <a:r>
              <a:rPr lang="en-US" sz="3399">
                <a:solidFill>
                  <a:srgbClr val="000000"/>
                </a:solidFill>
                <a:latin typeface="Canva Sans"/>
              </a:rPr>
              <a:t>Considerations:Ensure that the deployed system can handle the expected workload and scale efficiently to accommodate increased demand.</a:t>
            </a:r>
          </a:p>
          <a:p>
            <a:pPr algn="ctr">
              <a:lnSpc>
                <a:spcPts val="4759"/>
              </a:lnSpc>
            </a:pPr>
            <a:r>
              <a:rPr lang="en-US" sz="3399">
                <a:solidFill>
                  <a:srgbClr val="000000"/>
                </a:solidFill>
                <a:latin typeface="Canva Sans"/>
              </a:rPr>
              <a:t>5.Real-time Inference:</a:t>
            </a:r>
          </a:p>
          <a:p>
            <a:pPr algn="ctr">
              <a:lnSpc>
                <a:spcPts val="4759"/>
              </a:lnSpc>
            </a:pPr>
            <a:r>
              <a:rPr lang="en-US" sz="3399">
                <a:solidFill>
                  <a:srgbClr val="000000"/>
                </a:solidFill>
                <a:latin typeface="Canva Sans"/>
              </a:rPr>
              <a:t>Optimize the model for real-time performance to enable fast inference of handwritten recognition. </a:t>
            </a:r>
          </a:p>
          <a:p>
            <a:pPr algn="ctr">
              <a:lnSpc>
                <a:spcPts val="4759"/>
              </a:lnSpc>
            </a:pPr>
            <a:r>
              <a:rPr lang="en-US" sz="3399">
                <a:solidFill>
                  <a:srgbClr val="000000"/>
                </a:solidFill>
                <a:latin typeface="Canva Sans"/>
              </a:rPr>
              <a:t>6.Deployment Environment:</a:t>
            </a:r>
          </a:p>
          <a:p>
            <a:pPr algn="ctr">
              <a:lnSpc>
                <a:spcPts val="4759"/>
              </a:lnSpc>
            </a:pPr>
            <a:r>
              <a:rPr lang="en-US" sz="3399">
                <a:solidFill>
                  <a:srgbClr val="000000"/>
                </a:solidFill>
                <a:latin typeface="Canva Sans"/>
              </a:rPr>
              <a:t>Deploy the handwritten recognition system in the target environment, whether it's on-premises or in the cloud. </a:t>
            </a:r>
          </a:p>
          <a:p>
            <a:pPr algn="ctr">
              <a:lnSpc>
                <a:spcPts val="4759"/>
              </a:lnSpc>
            </a:pPr>
            <a:r>
              <a:rPr lang="en-US" sz="3399">
                <a:solidFill>
                  <a:srgbClr val="000000"/>
                </a:solidFill>
                <a:latin typeface="Canva Sans"/>
              </a:rPr>
              <a:t>7.Monitoring and Maintenance:</a:t>
            </a:r>
          </a:p>
          <a:p>
            <a:pPr algn="ctr">
              <a:lnSpc>
                <a:spcPts val="4759"/>
              </a:lnSpc>
            </a:pPr>
            <a:r>
              <a:rPr lang="en-US" sz="3399">
                <a:solidFill>
                  <a:srgbClr val="000000"/>
                </a:solidFill>
                <a:latin typeface="Canva Sans"/>
              </a:rPr>
              <a:t>Implement monitoring tools and processes to track the performance of the deployed system and detect any issues or anomalies.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001243" y="3336742"/>
            <a:ext cx="12698350" cy="5921558"/>
          </a:xfrm>
          <a:custGeom>
            <a:avLst/>
            <a:gdLst/>
            <a:ahLst/>
            <a:cxnLst/>
            <a:rect r="r" b="b" t="t" l="l"/>
            <a:pathLst>
              <a:path h="5921558" w="12698350">
                <a:moveTo>
                  <a:pt x="0" y="0"/>
                </a:moveTo>
                <a:lnTo>
                  <a:pt x="12698350" y="0"/>
                </a:lnTo>
                <a:lnTo>
                  <a:pt x="12698350" y="5921558"/>
                </a:lnTo>
                <a:lnTo>
                  <a:pt x="0" y="5921558"/>
                </a:lnTo>
                <a:lnTo>
                  <a:pt x="0" y="0"/>
                </a:lnTo>
                <a:close/>
              </a:path>
            </a:pathLst>
          </a:custGeom>
          <a:blipFill>
            <a:blip r:embed="rId2"/>
            <a:stretch>
              <a:fillRect l="0" t="0" r="0" b="0"/>
            </a:stretch>
          </a:blipFill>
        </p:spPr>
      </p:sp>
      <p:sp>
        <p:nvSpPr>
          <p:cNvPr name="TextBox 3" id="3"/>
          <p:cNvSpPr txBox="true"/>
          <p:nvPr/>
        </p:nvSpPr>
        <p:spPr>
          <a:xfrm rot="0">
            <a:off x="1028700" y="857250"/>
            <a:ext cx="394508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5243615" y="2184765"/>
            <a:ext cx="7800770" cy="5917470"/>
          </a:xfrm>
          <a:custGeom>
            <a:avLst/>
            <a:gdLst/>
            <a:ahLst/>
            <a:cxnLst/>
            <a:rect r="r" b="b" t="t" l="l"/>
            <a:pathLst>
              <a:path h="5917470" w="7800770">
                <a:moveTo>
                  <a:pt x="0" y="0"/>
                </a:moveTo>
                <a:lnTo>
                  <a:pt x="7800770" y="0"/>
                </a:lnTo>
                <a:lnTo>
                  <a:pt x="7800770" y="5917470"/>
                </a:lnTo>
                <a:lnTo>
                  <a:pt x="0" y="5917470"/>
                </a:lnTo>
                <a:lnTo>
                  <a:pt x="0" y="0"/>
                </a:lnTo>
                <a:close/>
              </a:path>
            </a:pathLst>
          </a:custGeom>
          <a:blipFill>
            <a:blip r:embed="rId2"/>
            <a:stretch>
              <a:fillRect l="0" t="0" r="0" b="0"/>
            </a:stretch>
          </a:blipFill>
        </p:spPr>
      </p:sp>
      <p:sp>
        <p:nvSpPr>
          <p:cNvPr name="TextBox 3" id="3"/>
          <p:cNvSpPr txBox="true"/>
          <p:nvPr/>
        </p:nvSpPr>
        <p:spPr>
          <a:xfrm rot="0">
            <a:off x="1028700" y="159703"/>
            <a:ext cx="394508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Result:</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673487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
        <p:nvSpPr>
          <p:cNvPr name="TextBox 3" id="3"/>
          <p:cNvSpPr txBox="true"/>
          <p:nvPr/>
        </p:nvSpPr>
        <p:spPr>
          <a:xfrm rot="0">
            <a:off x="0" y="4762817"/>
            <a:ext cx="18288000" cy="4021709"/>
          </a:xfrm>
          <a:prstGeom prst="rect">
            <a:avLst/>
          </a:prstGeom>
        </p:spPr>
        <p:txBody>
          <a:bodyPr anchor="t" rtlCol="false" tIns="0" lIns="0" bIns="0" rIns="0">
            <a:spAutoFit/>
          </a:bodyPr>
          <a:lstStyle/>
          <a:p>
            <a:pPr algn="just">
              <a:lnSpc>
                <a:spcPts val="5337"/>
              </a:lnSpc>
            </a:pPr>
            <a:r>
              <a:rPr lang="en-US" sz="3399">
                <a:solidFill>
                  <a:srgbClr val="000000"/>
                </a:solidFill>
                <a:latin typeface="Canva Sans"/>
              </a:rPr>
              <a:t>In conclusion, deploying a handwritten recognition system using Generative Adversarial Networks (GANs) involves a systematic approach encompassing data preprocessing, model training, integration, scalability considerations, and ongoing maintenance. By following a well-defined algorithm, developers can train and evaluate GAN models to generate realistic handwritten images and integrate them into target applications or systems requiring handwriting recognition capabilities.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309758" y="1817226"/>
            <a:ext cx="6060519" cy="6652549"/>
            <a:chOff x="0" y="0"/>
            <a:chExt cx="8080692" cy="8870065"/>
          </a:xfrm>
        </p:grpSpPr>
        <p:sp>
          <p:nvSpPr>
            <p:cNvPr name="Freeform 3" id="3"/>
            <p:cNvSpPr/>
            <p:nvPr/>
          </p:nvSpPr>
          <p:spPr>
            <a:xfrm flipH="false" flipV="false" rot="0">
              <a:off x="0" y="0"/>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8290" y="1054304"/>
              <a:ext cx="5166060" cy="6830128"/>
            </a:xfrm>
            <a:custGeom>
              <a:avLst/>
              <a:gdLst/>
              <a:ahLst/>
              <a:cxnLst/>
              <a:rect r="r" b="b" t="t" l="l"/>
              <a:pathLst>
                <a:path h="6830128" w="5166060">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4631" y="2039937"/>
              <a:ext cx="5166060" cy="6830128"/>
            </a:xfrm>
            <a:custGeom>
              <a:avLst/>
              <a:gdLst/>
              <a:ahLst/>
              <a:cxnLst/>
              <a:rect r="r" b="b" t="t" l="l"/>
              <a:pathLst>
                <a:path h="6830128" w="5166060">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aphicFrame>
        <p:nvGraphicFramePr>
          <p:cNvPr name="Table 6" id="6"/>
          <p:cNvGraphicFramePr>
            <a:graphicFrameLocks noGrp="true"/>
          </p:cNvGraphicFramePr>
          <p:nvPr/>
        </p:nvGraphicFramePr>
        <p:xfrm>
          <a:off x="8627676" y="0"/>
          <a:ext cx="8900153" cy="9427634"/>
        </p:xfrm>
        <a:graphic>
          <a:graphicData uri="http://schemas.openxmlformats.org/drawingml/2006/table">
            <a:tbl>
              <a:tblPr/>
              <a:tblGrid>
                <a:gridCol w="8900153"/>
              </a:tblGrid>
              <a:tr h="2091240">
                <a:tc>
                  <a:txBody>
                    <a:bodyPr anchor="t" rtlCol="false"/>
                    <a:lstStyle/>
                    <a:p>
                      <a:pPr algn="l">
                        <a:lnSpc>
                          <a:spcPts val="11340"/>
                        </a:lnSpc>
                        <a:defRPr/>
                      </a:pPr>
                      <a:r>
                        <a:rPr lang="en-US" sz="8100">
                          <a:solidFill>
                            <a:srgbClr val="F7B4A7"/>
                          </a:solidFill>
                          <a:latin typeface="Clear Sans"/>
                        </a:rPr>
                        <a:t>Outline </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1045620">
                <a:tc>
                  <a:txBody>
                    <a:bodyPr anchor="t" rtlCol="false"/>
                    <a:lstStyle/>
                    <a:p>
                      <a:pPr algn="l">
                        <a:lnSpc>
                          <a:spcPts val="4060"/>
                        </a:lnSpc>
                        <a:defRPr/>
                      </a:pP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6290774">
                <a:tc>
                  <a:txBody>
                    <a:bodyPr anchor="t" rtlCol="false"/>
                    <a:lstStyle/>
                    <a:p>
                      <a:pPr algn="l" marL="626111" indent="-313055" lvl="1">
                        <a:lnSpc>
                          <a:spcPts val="4060"/>
                        </a:lnSpc>
                        <a:buFont typeface="Arial"/>
                        <a:buChar char="•"/>
                        <a:defRPr/>
                      </a:pPr>
                      <a:r>
                        <a:rPr lang="en-US" sz="2900">
                          <a:solidFill>
                            <a:srgbClr val="94DDDE"/>
                          </a:solidFill>
                          <a:latin typeface="Clear Sans"/>
                        </a:rPr>
                        <a:t>GENARATIVE ADVERSIAL NETWORKS</a:t>
                      </a:r>
                      <a:endParaRPr lang="en-US" sz="1100"/>
                    </a:p>
                    <a:p>
                      <a:pPr marL="626111" indent="-313055" lvl="1">
                        <a:lnSpc>
                          <a:spcPts val="4060"/>
                        </a:lnSpc>
                        <a:buFont typeface="Arial"/>
                        <a:buChar char="•"/>
                      </a:pPr>
                      <a:r>
                        <a:rPr lang="en-US" sz="2900">
                          <a:solidFill>
                            <a:srgbClr val="94DDDE"/>
                          </a:solidFill>
                          <a:latin typeface="Clear Sans"/>
                        </a:rPr>
                        <a:t>OBJECTIVE</a:t>
                      </a:r>
                    </a:p>
                    <a:p>
                      <a:pPr marL="626111" indent="-313055" lvl="1">
                        <a:lnSpc>
                          <a:spcPts val="4060"/>
                        </a:lnSpc>
                        <a:buFont typeface="Arial"/>
                        <a:buChar char="•"/>
                      </a:pPr>
                      <a:r>
                        <a:rPr lang="en-US" sz="2900">
                          <a:solidFill>
                            <a:srgbClr val="94DDDE"/>
                          </a:solidFill>
                          <a:latin typeface="Clear Sans"/>
                        </a:rPr>
                        <a:t>REAL TIME APPLICATION</a:t>
                      </a:r>
                    </a:p>
                    <a:p>
                      <a:pPr marL="626111" indent="-313055" lvl="1">
                        <a:lnSpc>
                          <a:spcPts val="4060"/>
                        </a:lnSpc>
                        <a:buFont typeface="Arial"/>
                        <a:buChar char="•"/>
                      </a:pPr>
                      <a:r>
                        <a:rPr lang="en-US" sz="2900">
                          <a:solidFill>
                            <a:srgbClr val="94DDDE"/>
                          </a:solidFill>
                          <a:latin typeface="Clear Sans"/>
                        </a:rPr>
                        <a:t>GENEARTOR AND DISCRIMINATOR</a:t>
                      </a:r>
                    </a:p>
                    <a:p>
                      <a:pPr marL="626111" indent="-313055" lvl="1">
                        <a:lnSpc>
                          <a:spcPts val="4060"/>
                        </a:lnSpc>
                        <a:buFont typeface="Arial"/>
                        <a:buChar char="•"/>
                      </a:pPr>
                      <a:r>
                        <a:rPr lang="en-US" sz="2900">
                          <a:solidFill>
                            <a:srgbClr val="94DDDE"/>
                          </a:solidFill>
                          <a:latin typeface="Clear Sans"/>
                        </a:rPr>
                        <a:t>PROBLEM STATEMENT </a:t>
                      </a:r>
                    </a:p>
                    <a:p>
                      <a:pPr marL="626111" indent="-313055" lvl="1">
                        <a:lnSpc>
                          <a:spcPts val="4060"/>
                        </a:lnSpc>
                        <a:buFont typeface="Arial"/>
                        <a:buChar char="•"/>
                      </a:pPr>
                      <a:r>
                        <a:rPr lang="en-US" sz="2900">
                          <a:solidFill>
                            <a:srgbClr val="94DDDE"/>
                          </a:solidFill>
                          <a:latin typeface="Clear Sans"/>
                        </a:rPr>
                        <a:t>PROPOSED SYSTEM /SOLUTION</a:t>
                      </a:r>
                    </a:p>
                    <a:p>
                      <a:pPr marL="626111" indent="-313055" lvl="1">
                        <a:lnSpc>
                          <a:spcPts val="4060"/>
                        </a:lnSpc>
                        <a:buFont typeface="Arial"/>
                        <a:buChar char="•"/>
                      </a:pPr>
                      <a:r>
                        <a:rPr lang="en-US" sz="2900">
                          <a:solidFill>
                            <a:srgbClr val="94DDDE"/>
                          </a:solidFill>
                          <a:latin typeface="Clear Sans"/>
                        </a:rPr>
                        <a:t>SYSTEM DEVELOPMENT APPROACH</a:t>
                      </a:r>
                    </a:p>
                    <a:p>
                      <a:pPr marL="626111" indent="-313055" lvl="1">
                        <a:lnSpc>
                          <a:spcPts val="4060"/>
                        </a:lnSpc>
                        <a:buFont typeface="Arial"/>
                        <a:buChar char="•"/>
                      </a:pPr>
                      <a:r>
                        <a:rPr lang="en-US" sz="2900">
                          <a:solidFill>
                            <a:srgbClr val="94DDDE"/>
                          </a:solidFill>
                          <a:latin typeface="Clear Sans"/>
                        </a:rPr>
                        <a:t>ALGORITHM AND DEPLOYMENT </a:t>
                      </a:r>
                    </a:p>
                    <a:p>
                      <a:pPr marL="626111" indent="-313055" lvl="1">
                        <a:lnSpc>
                          <a:spcPts val="4060"/>
                        </a:lnSpc>
                        <a:buFont typeface="Arial"/>
                        <a:buChar char="•"/>
                      </a:pPr>
                      <a:r>
                        <a:rPr lang="en-US" sz="2900">
                          <a:solidFill>
                            <a:srgbClr val="94DDDE"/>
                          </a:solidFill>
                          <a:latin typeface="Clear Sans"/>
                        </a:rPr>
                        <a:t>RESULT</a:t>
                      </a:r>
                    </a:p>
                    <a:p>
                      <a:pPr marL="626111" indent="-313055" lvl="1">
                        <a:lnSpc>
                          <a:spcPts val="4060"/>
                        </a:lnSpc>
                        <a:buFont typeface="Arial"/>
                        <a:buChar char="•"/>
                      </a:pPr>
                      <a:r>
                        <a:rPr lang="en-US" sz="2900">
                          <a:solidFill>
                            <a:srgbClr val="94DDDE"/>
                          </a:solidFill>
                          <a:latin typeface="Clear Sans"/>
                        </a:rPr>
                        <a:t>CONCLUSION </a:t>
                      </a:r>
                    </a:p>
                    <a:p>
                      <a:pPr marL="626111" indent="-313055" lvl="1">
                        <a:lnSpc>
                          <a:spcPts val="4060"/>
                        </a:lnSpc>
                        <a:buFont typeface="Arial"/>
                        <a:buChar char="•"/>
                      </a:pPr>
                      <a:r>
                        <a:rPr lang="en-US" sz="2900">
                          <a:solidFill>
                            <a:srgbClr val="94DDDE"/>
                          </a:solidFill>
                          <a:latin typeface="Clear Sans"/>
                        </a:rPr>
                        <a:t>REFERENCE </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p:cSld>
    <p:bg>
      <p:bgPr>
        <a:solidFill>
          <a:srgbClr val="F7B4A7"/>
        </a:solidFill>
      </p:bgPr>
    </p:bg>
    <p:spTree>
      <p:nvGrpSpPr>
        <p:cNvPr id="1" name=""/>
        <p:cNvGrpSpPr/>
        <p:nvPr/>
      </p:nvGrpSpPr>
      <p:grpSpPr>
        <a:xfrm>
          <a:off x="0" y="0"/>
          <a:ext cx="0" cy="0"/>
          <a:chOff x="0" y="0"/>
          <a:chExt cx="0" cy="0"/>
        </a:xfrm>
      </p:grpSpPr>
      <p:sp>
        <p:nvSpPr>
          <p:cNvPr name="TextBox 2" id="2"/>
          <p:cNvSpPr txBox="true"/>
          <p:nvPr/>
        </p:nvSpPr>
        <p:spPr>
          <a:xfrm rot="0">
            <a:off x="1854481" y="857250"/>
            <a:ext cx="617175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Reference:</a:t>
            </a:r>
          </a:p>
        </p:txBody>
      </p:sp>
      <p:sp>
        <p:nvSpPr>
          <p:cNvPr name="TextBox 3" id="3"/>
          <p:cNvSpPr txBox="true"/>
          <p:nvPr/>
        </p:nvSpPr>
        <p:spPr>
          <a:xfrm rot="0">
            <a:off x="0" y="4819967"/>
            <a:ext cx="18288000"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"Generative Adversarial Nets" by Ian Goodfellow et al. (https://arxiv.org/abs/1406.2661)"Improved Techniques for Training GANs" by Tim Salimans et al. (https://arxiv.org/abs/1606.03498)"Progressive Growing of GANs for Improved Quality, Stability, and Variation" by Tero Karras et al. (https://arxiv.org/abs/1710.10196)</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6894661" y="4652327"/>
            <a:ext cx="449867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Presented By,</a:t>
            </a:r>
          </a:p>
        </p:txBody>
      </p:sp>
      <p:sp>
        <p:nvSpPr>
          <p:cNvPr name="TextBox 3" id="3"/>
          <p:cNvSpPr txBox="true"/>
          <p:nvPr/>
        </p:nvSpPr>
        <p:spPr>
          <a:xfrm rot="0">
            <a:off x="8171110" y="6046600"/>
            <a:ext cx="6444457" cy="298069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A. Joice Abinaya</a:t>
            </a:r>
          </a:p>
          <a:p>
            <a:pPr algn="just">
              <a:lnSpc>
                <a:spcPts val="4759"/>
              </a:lnSpc>
            </a:pPr>
            <a:r>
              <a:rPr lang="en-US" sz="3399">
                <a:solidFill>
                  <a:srgbClr val="000000"/>
                </a:solidFill>
                <a:latin typeface="Canva Sans"/>
              </a:rPr>
              <a:t>3rd year /B.tech (IT)</a:t>
            </a:r>
          </a:p>
          <a:p>
            <a:pPr algn="just">
              <a:lnSpc>
                <a:spcPts val="4759"/>
              </a:lnSpc>
            </a:pPr>
            <a:r>
              <a:rPr lang="en-US" sz="3399">
                <a:solidFill>
                  <a:srgbClr val="000000"/>
                </a:solidFill>
                <a:latin typeface="Canva Sans"/>
              </a:rPr>
              <a:t>210921205024</a:t>
            </a:r>
          </a:p>
          <a:p>
            <a:pPr algn="just">
              <a:lnSpc>
                <a:spcPts val="4759"/>
              </a:lnSpc>
            </a:pPr>
            <a:r>
              <a:rPr lang="en-US" sz="3399">
                <a:solidFill>
                  <a:srgbClr val="000000"/>
                </a:solidFill>
                <a:latin typeface="Canva Sans"/>
              </a:rPr>
              <a:t>Loyola Institute of Technology,</a:t>
            </a:r>
          </a:p>
          <a:p>
            <a:pPr algn="just">
              <a:lnSpc>
                <a:spcPts val="4759"/>
              </a:lnSpc>
            </a:pPr>
            <a:r>
              <a:rPr lang="en-US" sz="3399">
                <a:solidFill>
                  <a:srgbClr val="000000"/>
                </a:solidFill>
                <a:latin typeface="Canva Sans"/>
              </a:rPr>
              <a:t> palanchur Chennai 123.</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528705" y="159703"/>
            <a:ext cx="291985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GAN:</a:t>
            </a:r>
          </a:p>
        </p:txBody>
      </p:sp>
      <p:sp>
        <p:nvSpPr>
          <p:cNvPr name="TextBox 3" id="3"/>
          <p:cNvSpPr txBox="true"/>
          <p:nvPr/>
        </p:nvSpPr>
        <p:spPr>
          <a:xfrm rot="0">
            <a:off x="528705" y="4195581"/>
            <a:ext cx="17259300" cy="4337575"/>
          </a:xfrm>
          <a:prstGeom prst="rect">
            <a:avLst/>
          </a:prstGeom>
        </p:spPr>
        <p:txBody>
          <a:bodyPr anchor="t" rtlCol="false" tIns="0" lIns="0" bIns="0" rIns="0">
            <a:spAutoFit/>
          </a:bodyPr>
          <a:lstStyle/>
          <a:p>
            <a:pPr algn="just">
              <a:lnSpc>
                <a:spcPts val="5020"/>
              </a:lnSpc>
            </a:pPr>
            <a:r>
              <a:rPr lang="en-US" sz="2368" spc="307">
                <a:solidFill>
                  <a:srgbClr val="000000"/>
                </a:solidFill>
                <a:latin typeface="Canva Sans"/>
              </a:rPr>
              <a:t>A Generative Adversarial Network (GAN) is a type of artificial intelligence model composed of two neural networks, the generator and the discriminator, which are trained simultaneously through a competitive process. The generator creates synthetic data samples, such as images, while the discriminator evaluates them for authenticity. Through this adversarial process, the generator improves its ability to produce realistic data, while the discriminator gets better at distinguishing between real and fake data. GANs have been widely used in various fields, including image generation, text-to-image synthesis, and data augmentation.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70932" y="2664286"/>
            <a:ext cx="12892139" cy="5656426"/>
          </a:xfrm>
          <a:custGeom>
            <a:avLst/>
            <a:gdLst/>
            <a:ahLst/>
            <a:cxnLst/>
            <a:rect r="r" b="b" t="t" l="l"/>
            <a:pathLst>
              <a:path h="5656426" w="12892139">
                <a:moveTo>
                  <a:pt x="0" y="0"/>
                </a:moveTo>
                <a:lnTo>
                  <a:pt x="12892138" y="0"/>
                </a:lnTo>
                <a:lnTo>
                  <a:pt x="12892138" y="5656426"/>
                </a:lnTo>
                <a:lnTo>
                  <a:pt x="0" y="5656426"/>
                </a:lnTo>
                <a:lnTo>
                  <a:pt x="0" y="0"/>
                </a:lnTo>
                <a:close/>
              </a:path>
            </a:pathLst>
          </a:custGeom>
          <a:blipFill>
            <a:blip r:embed="rId8"/>
            <a:stretch>
              <a:fillRect l="0" t="0" r="0" b="0"/>
            </a:stretch>
          </a:blipFill>
        </p:spPr>
      </p:sp>
      <p:sp>
        <p:nvSpPr>
          <p:cNvPr name="TextBox 6" id="6"/>
          <p:cNvSpPr txBox="true"/>
          <p:nvPr/>
        </p:nvSpPr>
        <p:spPr>
          <a:xfrm rot="0">
            <a:off x="792553" y="1121906"/>
            <a:ext cx="7536235" cy="975496"/>
          </a:xfrm>
          <a:prstGeom prst="rect">
            <a:avLst/>
          </a:prstGeom>
        </p:spPr>
        <p:txBody>
          <a:bodyPr anchor="t" rtlCol="false" tIns="0" lIns="0" bIns="0" rIns="0">
            <a:spAutoFit/>
          </a:bodyPr>
          <a:lstStyle/>
          <a:p>
            <a:pPr algn="ctr">
              <a:lnSpc>
                <a:spcPts val="7950"/>
              </a:lnSpc>
            </a:pPr>
            <a:r>
              <a:rPr lang="en-US" sz="5679">
                <a:solidFill>
                  <a:srgbClr val="000000"/>
                </a:solidFill>
                <a:latin typeface="Canva Sans Bold"/>
              </a:rPr>
              <a:t>GAN ARCHITECTURE: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460098" y="501674"/>
            <a:ext cx="584487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Objective:</a:t>
            </a:r>
          </a:p>
        </p:txBody>
      </p:sp>
      <p:sp>
        <p:nvSpPr>
          <p:cNvPr name="TextBox 3" id="3"/>
          <p:cNvSpPr txBox="true"/>
          <p:nvPr/>
        </p:nvSpPr>
        <p:spPr>
          <a:xfrm rot="0">
            <a:off x="460098" y="3249738"/>
            <a:ext cx="16819398" cy="4944704"/>
          </a:xfrm>
          <a:prstGeom prst="rect">
            <a:avLst/>
          </a:prstGeom>
        </p:spPr>
        <p:txBody>
          <a:bodyPr anchor="t" rtlCol="false" tIns="0" lIns="0" bIns="0" rIns="0">
            <a:spAutoFit/>
          </a:bodyPr>
          <a:lstStyle/>
          <a:p>
            <a:pPr algn="just" marL="675111" indent="-337556" lvl="1">
              <a:lnSpc>
                <a:spcPts val="4377"/>
              </a:lnSpc>
              <a:buFont typeface="Arial"/>
              <a:buChar char="•"/>
            </a:pPr>
            <a:r>
              <a:rPr lang="en-US" sz="3126">
                <a:solidFill>
                  <a:srgbClr val="000000"/>
                </a:solidFill>
                <a:latin typeface="Canva Sans"/>
              </a:rPr>
              <a:t>The main objective of a GAN (Generative Adversarial Network) is to generate new data instances that resemble a given dataset. </a:t>
            </a:r>
          </a:p>
          <a:p>
            <a:pPr algn="just" marL="675111" indent="-337556" lvl="1">
              <a:lnSpc>
                <a:spcPts val="4377"/>
              </a:lnSpc>
              <a:buFont typeface="Arial"/>
              <a:buChar char="•"/>
            </a:pPr>
            <a:r>
              <a:rPr lang="en-US" sz="3126">
                <a:solidFill>
                  <a:srgbClr val="000000"/>
                </a:solidFill>
                <a:latin typeface="Canva Sans"/>
              </a:rPr>
              <a:t>It consists of two neural networks, a generator and a discriminator, which are trained simultaneously. </a:t>
            </a:r>
          </a:p>
          <a:p>
            <a:pPr algn="just" marL="675111" indent="-337556" lvl="1">
              <a:lnSpc>
                <a:spcPts val="4377"/>
              </a:lnSpc>
              <a:buFont typeface="Arial"/>
              <a:buChar char="•"/>
            </a:pPr>
            <a:r>
              <a:rPr lang="en-US" sz="3126">
                <a:solidFill>
                  <a:srgbClr val="000000"/>
                </a:solidFill>
                <a:latin typeface="Canva Sans"/>
              </a:rPr>
              <a:t>The generator creates fake data samples, while the discriminator tries to distinguish between real and fake samples. </a:t>
            </a:r>
          </a:p>
          <a:p>
            <a:pPr algn="just" marL="675111" indent="-337556" lvl="1">
              <a:lnSpc>
                <a:spcPts val="4377"/>
              </a:lnSpc>
              <a:buFont typeface="Arial"/>
              <a:buChar char="•"/>
            </a:pPr>
            <a:r>
              <a:rPr lang="en-US" sz="3126">
                <a:solidFill>
                  <a:srgbClr val="000000"/>
                </a:solidFill>
                <a:latin typeface="Canva Sans"/>
              </a:rPr>
              <a:t>Through this adversarial process, the generator improves its ability to produce realistic data, while the discriminator improves its ability to differentiate between real and fake data.</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2485856" y="159703"/>
            <a:ext cx="1244277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Real time application:</a:t>
            </a:r>
          </a:p>
        </p:txBody>
      </p:sp>
      <p:sp>
        <p:nvSpPr>
          <p:cNvPr name="TextBox 3" id="3"/>
          <p:cNvSpPr txBox="true"/>
          <p:nvPr/>
        </p:nvSpPr>
        <p:spPr>
          <a:xfrm rot="0">
            <a:off x="4442028" y="3305028"/>
            <a:ext cx="10486604" cy="5871495"/>
          </a:xfrm>
          <a:prstGeom prst="rect">
            <a:avLst/>
          </a:prstGeom>
        </p:spPr>
        <p:txBody>
          <a:bodyPr anchor="t" rtlCol="false" tIns="0" lIns="0" bIns="0" rIns="0">
            <a:spAutoFit/>
          </a:bodyPr>
          <a:lstStyle/>
          <a:p>
            <a:pPr algn="just" marL="902392" indent="-451196" lvl="1">
              <a:lnSpc>
                <a:spcPts val="5851"/>
              </a:lnSpc>
              <a:buFont typeface="Arial"/>
              <a:buChar char="•"/>
            </a:pPr>
            <a:r>
              <a:rPr lang="en-US" sz="4179">
                <a:solidFill>
                  <a:srgbClr val="FFFFFF"/>
                </a:solidFill>
                <a:latin typeface="Canva Sans"/>
              </a:rPr>
              <a:t>Image Generation</a:t>
            </a:r>
          </a:p>
          <a:p>
            <a:pPr algn="just" marL="902392" indent="-451196" lvl="1">
              <a:lnSpc>
                <a:spcPts val="5851"/>
              </a:lnSpc>
              <a:buFont typeface="Arial"/>
              <a:buChar char="•"/>
            </a:pPr>
            <a:r>
              <a:rPr lang="en-US" sz="4179">
                <a:solidFill>
                  <a:srgbClr val="FFFFFF"/>
                </a:solidFill>
                <a:latin typeface="Canva Sans"/>
              </a:rPr>
              <a:t>Video Generation and Enhancement</a:t>
            </a:r>
          </a:p>
          <a:p>
            <a:pPr algn="just" marL="902392" indent="-451196" lvl="1">
              <a:lnSpc>
                <a:spcPts val="5851"/>
              </a:lnSpc>
              <a:buFont typeface="Arial"/>
              <a:buChar char="•"/>
            </a:pPr>
            <a:r>
              <a:rPr lang="en-US" sz="4179">
                <a:solidFill>
                  <a:srgbClr val="FFFFFF"/>
                </a:solidFill>
                <a:latin typeface="Canva Sans"/>
              </a:rPr>
              <a:t>Style Transfer</a:t>
            </a:r>
          </a:p>
          <a:p>
            <a:pPr algn="just" marL="902392" indent="-451196" lvl="1">
              <a:lnSpc>
                <a:spcPts val="5851"/>
              </a:lnSpc>
              <a:buFont typeface="Arial"/>
              <a:buChar char="•"/>
            </a:pPr>
            <a:r>
              <a:rPr lang="en-US" sz="4179">
                <a:solidFill>
                  <a:srgbClr val="FFFFFF"/>
                </a:solidFill>
                <a:latin typeface="Canva Sans"/>
              </a:rPr>
              <a:t>Face Aging and Transformation</a:t>
            </a:r>
          </a:p>
          <a:p>
            <a:pPr algn="just" marL="902392" indent="-451196" lvl="1">
              <a:lnSpc>
                <a:spcPts val="5851"/>
              </a:lnSpc>
              <a:buFont typeface="Arial"/>
              <a:buChar char="•"/>
            </a:pPr>
            <a:r>
              <a:rPr lang="en-US" sz="4179">
                <a:solidFill>
                  <a:srgbClr val="FFFFFF"/>
                </a:solidFill>
                <a:latin typeface="Canva Sans"/>
              </a:rPr>
              <a:t>Anomaly Detection</a:t>
            </a:r>
          </a:p>
          <a:p>
            <a:pPr algn="just" marL="902392" indent="-451196" lvl="1">
              <a:lnSpc>
                <a:spcPts val="5851"/>
              </a:lnSpc>
              <a:buFont typeface="Arial"/>
              <a:buChar char="•"/>
            </a:pPr>
            <a:r>
              <a:rPr lang="en-US" sz="4179">
                <a:solidFill>
                  <a:srgbClr val="FFFFFF"/>
                </a:solidFill>
                <a:latin typeface="Canva Sans"/>
              </a:rPr>
              <a:t>Data Augmentation</a:t>
            </a:r>
          </a:p>
          <a:p>
            <a:pPr algn="just" marL="902392" indent="-451196" lvl="1">
              <a:lnSpc>
                <a:spcPts val="5851"/>
              </a:lnSpc>
              <a:buFont typeface="Arial"/>
              <a:buChar char="•"/>
            </a:pPr>
            <a:r>
              <a:rPr lang="en-US" sz="4179">
                <a:solidFill>
                  <a:srgbClr val="FFFFFF"/>
                </a:solidFill>
                <a:latin typeface="Canva Sans"/>
              </a:rPr>
              <a:t>Fashion Design and Virtual Try-On</a:t>
            </a:r>
          </a:p>
          <a:p>
            <a:pPr algn="just" marL="902392" indent="-451196" lvl="1">
              <a:lnSpc>
                <a:spcPts val="5851"/>
              </a:lnSpc>
              <a:buFont typeface="Arial"/>
              <a:buChar char="•"/>
            </a:pPr>
            <a:r>
              <a:rPr lang="en-US" sz="4179">
                <a:solidFill>
                  <a:srgbClr val="FFFFFF"/>
                </a:solidFill>
                <a:latin typeface="Canva Sans"/>
              </a:rPr>
              <a:t>Drug Discovery and Molecular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7007688" y="159703"/>
            <a:ext cx="616833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Generator:</a:t>
            </a:r>
          </a:p>
        </p:txBody>
      </p:sp>
      <p:sp>
        <p:nvSpPr>
          <p:cNvPr name="TextBox 4" id="4"/>
          <p:cNvSpPr txBox="true"/>
          <p:nvPr/>
        </p:nvSpPr>
        <p:spPr>
          <a:xfrm rot="0">
            <a:off x="7357328" y="3235496"/>
            <a:ext cx="10607096" cy="3673134"/>
          </a:xfrm>
          <a:prstGeom prst="rect">
            <a:avLst/>
          </a:prstGeom>
        </p:spPr>
        <p:txBody>
          <a:bodyPr anchor="t" rtlCol="false" tIns="0" lIns="0" bIns="0" rIns="0">
            <a:spAutoFit/>
          </a:bodyPr>
          <a:lstStyle/>
          <a:p>
            <a:pPr algn="just">
              <a:lnSpc>
                <a:spcPts val="3739"/>
              </a:lnSpc>
            </a:pPr>
            <a:r>
              <a:rPr lang="en-US" sz="1780" spc="243">
                <a:solidFill>
                  <a:srgbClr val="000000"/>
                </a:solidFill>
                <a:latin typeface="Canva Sans"/>
              </a:rPr>
              <a:t>The generator in a Generative Adversarial Network (GAN) is a neural network responsible for generating new data samples. It takes random noise or other input vectors as input and transforms them into data instances that resemble the training data. The goal of the generator is to produce data samples that are indistinguishable from real data to the discriminator, another neural network in the GAN framework.</a:t>
            </a:r>
          </a:p>
          <a:p>
            <a:pPr algn="just">
              <a:lnSpc>
                <a:spcPts val="3739"/>
              </a:lnSpc>
            </a:pPr>
          </a:p>
          <a:p>
            <a:pPr algn="just">
              <a:lnSpc>
                <a:spcPts val="37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167818" y="1028700"/>
            <a:ext cx="14279154" cy="7952512"/>
          </a:xfrm>
          <a:custGeom>
            <a:avLst/>
            <a:gdLst/>
            <a:ahLst/>
            <a:cxnLst/>
            <a:rect r="r" b="b" t="t" l="l"/>
            <a:pathLst>
              <a:path h="7952512" w="14279154">
                <a:moveTo>
                  <a:pt x="0" y="0"/>
                </a:moveTo>
                <a:lnTo>
                  <a:pt x="14279154" y="0"/>
                </a:lnTo>
                <a:lnTo>
                  <a:pt x="14279154" y="7952512"/>
                </a:lnTo>
                <a:lnTo>
                  <a:pt x="0" y="7952512"/>
                </a:lnTo>
                <a:lnTo>
                  <a:pt x="0" y="0"/>
                </a:lnTo>
                <a:close/>
              </a:path>
            </a:pathLst>
          </a:custGeom>
          <a:blipFill>
            <a:blip r:embed="rId2"/>
            <a:stretch>
              <a:fillRect l="-3022" t="0" r="-302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12443088" y="-1095217"/>
            <a:ext cx="6414740" cy="6631780"/>
          </a:xfrm>
          <a:custGeom>
            <a:avLst/>
            <a:gdLst/>
            <a:ahLst/>
            <a:cxnLst/>
            <a:rect r="r" b="b" t="t" l="l"/>
            <a:pathLst>
              <a:path h="6631780" w="641474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72486" y="159703"/>
            <a:ext cx="985951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DISCRIMINATOR:</a:t>
            </a:r>
          </a:p>
        </p:txBody>
      </p:sp>
      <p:sp>
        <p:nvSpPr>
          <p:cNvPr name="TextBox 4" id="4"/>
          <p:cNvSpPr txBox="true"/>
          <p:nvPr/>
        </p:nvSpPr>
        <p:spPr>
          <a:xfrm rot="0">
            <a:off x="1028700" y="2851342"/>
            <a:ext cx="16322247" cy="6406958"/>
          </a:xfrm>
          <a:prstGeom prst="rect">
            <a:avLst/>
          </a:prstGeom>
        </p:spPr>
        <p:txBody>
          <a:bodyPr anchor="t" rtlCol="false" tIns="0" lIns="0" bIns="0" rIns="0">
            <a:spAutoFit/>
          </a:bodyPr>
          <a:lstStyle/>
          <a:p>
            <a:pPr algn="ctr">
              <a:lnSpc>
                <a:spcPts val="4248"/>
              </a:lnSpc>
            </a:pPr>
            <a:r>
              <a:rPr lang="en-US" sz="3034">
                <a:solidFill>
                  <a:srgbClr val="000000"/>
                </a:solidFill>
                <a:latin typeface="Canva Sans"/>
              </a:rPr>
              <a:t>In a Generative Adversarial Network (GAN), the discriminator is another neural network whose role is to distinguish between real data samples and those generated by the generator network. The discriminator learns to classify input data instances as either real (from the true data distribution) or fake (generated by the generator). </a:t>
            </a:r>
          </a:p>
          <a:p>
            <a:pPr algn="ctr">
              <a:lnSpc>
                <a:spcPts val="4248"/>
              </a:lnSpc>
            </a:pPr>
          </a:p>
          <a:p>
            <a:pPr algn="ctr">
              <a:lnSpc>
                <a:spcPts val="4248"/>
              </a:lnSpc>
            </a:pPr>
            <a:r>
              <a:rPr lang="en-US" sz="3034">
                <a:solidFill>
                  <a:srgbClr val="000000"/>
                </a:solidFill>
                <a:latin typeface="Canva Sans"/>
              </a:rPr>
              <a:t>The discriminator typically consists of one or more layers of neural network units, often employing architectures such as convolutional neural networks (CNNs) or feedforward neural networks. During training, the discriminator learns to differentiate between real and fake samples by optimizing its parameters through backpropagation and gradient descent, while competing with the generator network.</a:t>
            </a:r>
          </a:p>
          <a:p>
            <a:pPr algn="ctr">
              <a:lnSpc>
                <a:spcPts val="4248"/>
              </a:lnSpc>
            </a:pPr>
          </a:p>
          <a:p>
            <a:pPr algn="ctr">
              <a:lnSpc>
                <a:spcPts val="424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DAGBW-X8nA4</dc:identifier>
  <dcterms:modified xsi:type="dcterms:W3CDTF">2011-08-01T06:04:30Z</dcterms:modified>
  <cp:revision>1</cp:revision>
  <dc:title>Handwritten recognition using GAN (1).pptx 06.pptx</dc:title>
</cp:coreProperties>
</file>